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  <p:sldMasterId id="2147483650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259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42484E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F8F8F8"/>
    <a:srgbClr val="FFFFFF"/>
    <a:srgbClr val="E5E8EB"/>
    <a:srgbClr val="36424A"/>
    <a:srgbClr val="5F6A72"/>
    <a:srgbClr val="E2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3" autoAdjust="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fld id="{A4A9D9E7-E181-487E-BA6E-9F304DBD9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fld id="{DD00AA64-00DD-484B-A0F1-60160D6692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560477-1EA5-4796-AF82-E72E5F70E6CE}" type="slidenum">
              <a:rPr lang="en-US" altLang="en-US" sz="130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5ED7E3-3124-448A-AE4A-C54540A3233B}" type="slidenum">
              <a:rPr lang="en-US" altLang="en-US" sz="13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B73A0D-E60F-4C96-9C83-A012C822C245}" type="slidenum">
              <a:rPr lang="en-US" altLang="en-US" sz="13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88368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20870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952750"/>
            <a:ext cx="1989137" cy="2914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2952750"/>
            <a:ext cx="5819775" cy="2914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61922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9C25B-5BB4-446A-A0B8-B05C25405C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40007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E70C3-2631-466E-8B26-666541193F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413347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8C148-22E2-4688-9FAD-87BC5C35265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1396374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657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657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EE487-0C55-4F6D-B3EB-DDEA9CF625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91483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D6DED-5ED7-4BF3-9EDC-D2CEB98901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1028045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B4F1F-AFAF-4553-9C47-143B3A1E23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448905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CCCB9-9F3A-46C7-8EED-068B4D1AE9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233705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807D2-CAAC-4631-9F23-40B8B95ECEA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41771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598639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5C30C-02B4-4582-8A79-2FE2A0E671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563904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816F3-B98A-4EF1-8EE1-8E94626164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441244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685800"/>
            <a:ext cx="1866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85800"/>
            <a:ext cx="54483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40C6E-DDF1-4130-9BD6-CA920D85D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75939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18A31-FEA6-4970-AF13-8EB96F0AC3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831886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6DB5C-FF63-4963-99D2-5778D0C366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0512701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21F53-16CB-4546-8A0D-385182C003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664081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5200" y="2286000"/>
            <a:ext cx="2552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2286000"/>
            <a:ext cx="2552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99464-DC6C-4933-8769-892C204830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703965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1FB7D-17F4-4E3D-92B2-958A46D290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4109156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E34B4-7FBE-42CF-A527-01C8CA44F5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0930614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26B60-E546-4A37-9BF6-307A27E7D7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25241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724680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AD65A-441E-4203-9F41-69D009E30C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829871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4AD24-FE4F-47A7-BBD7-0C508B74F8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5614823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D2C6E-0829-4243-AB70-3060959F1B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859895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8550" y="1295400"/>
            <a:ext cx="131445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5200" y="1295400"/>
            <a:ext cx="379095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9A818-AC0E-464C-BFF9-CEC0FEC768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53882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43400"/>
            <a:ext cx="38862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4343400"/>
            <a:ext cx="3886200" cy="152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04858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25401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17336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89944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183291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  <p:extLst>
      <p:ext uri="{BB962C8B-B14F-4D97-AF65-F5344CB8AC3E}">
        <p14:creationId xmlns:p14="http://schemas.microsoft.com/office/powerpoint/2010/main" val="3761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2952750"/>
            <a:ext cx="7924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343400"/>
            <a:ext cx="792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0" y="6473825"/>
            <a:ext cx="1828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36424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  <p:pic>
        <p:nvPicPr>
          <p:cNvPr id="1029" name="Picture 24" descr="McMillanPowerPointHead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6424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642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3" descr="McMillanPowerPointFoo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5188"/>
            <a:ext cx="91440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858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8800"/>
            <a:ext cx="746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  <a:p>
            <a:pPr lvl="0"/>
            <a:endParaRPr lang="en-US" altLang="en-US" smtClean="0"/>
          </a:p>
          <a:p>
            <a:pPr lvl="1"/>
            <a:endParaRPr lang="en-US" altLang="en-US" smtClean="0"/>
          </a:p>
          <a:p>
            <a:pPr lvl="2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2"/>
            <a:endParaRPr lang="en-US" altLang="en-US" smtClean="0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0555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36424A"/>
                </a:solidFill>
              </a:defRPr>
            </a:lvl1pPr>
          </a:lstStyle>
          <a:p>
            <a:fld id="{A490B4DE-F6C0-4E35-99C1-AA10B19B40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1800" y="6473825"/>
            <a:ext cx="1828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36424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F4218"/>
        </a:buClr>
        <a:buFont typeface="Arial" panose="020B0604020202020204" pitchFamily="34" charset="0"/>
        <a:buChar char="–"/>
        <a:defRPr sz="2800">
          <a:solidFill>
            <a:srgbClr val="36424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6424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C444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2484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2484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2484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2484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2484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2484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7" descr="McMillanPowerPointFoo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8" descr="MBM006-Globe_01_tf0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/>
          <a:stretch>
            <a:fillRect/>
          </a:stretch>
        </p:blipFill>
        <p:spPr bwMode="auto">
          <a:xfrm>
            <a:off x="0" y="1443038"/>
            <a:ext cx="4270375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1295400"/>
            <a:ext cx="525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5200" y="2286000"/>
            <a:ext cx="5257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3074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305550"/>
            <a:ext cx="457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36424A"/>
                </a:solidFill>
              </a:defRPr>
            </a:lvl1pPr>
          </a:lstStyle>
          <a:p>
            <a:fld id="{F2C8E9B5-8A65-4F8E-8771-DC988B3CE5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1800" y="6473825"/>
            <a:ext cx="1828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>
                <a:solidFill>
                  <a:srgbClr val="36424A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Document 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+mj-lt"/>
          <a:ea typeface="+mj-ea"/>
          <a:cs typeface="+mj-cs"/>
        </a:defRPr>
      </a:lvl1pPr>
      <a:lvl2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2pPr>
      <a:lvl3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3pPr>
      <a:lvl4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4pPr>
      <a:lvl5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5pPr>
      <a:lvl6pPr marL="9144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6pPr>
      <a:lvl7pPr marL="13716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7pPr>
      <a:lvl8pPr marL="18288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8pPr>
      <a:lvl9pPr marL="2286000" algn="l" rtl="0" fontAlgn="base">
        <a:spcBef>
          <a:spcPct val="0"/>
        </a:spcBef>
        <a:spcAft>
          <a:spcPct val="0"/>
        </a:spcAft>
        <a:defRPr sz="3200">
          <a:solidFill>
            <a:srgbClr val="E23B30"/>
          </a:solidFill>
          <a:latin typeface="Arial" charset="0"/>
        </a:defRPr>
      </a:lvl9pPr>
    </p:titleStyle>
    <p:bodyStyle>
      <a:lvl1pPr marL="457200" algn="l" rtl="0" eaLnBrk="0" fontAlgn="base" hangingPunct="0">
        <a:spcBef>
          <a:spcPct val="20000"/>
        </a:spcBef>
        <a:spcAft>
          <a:spcPct val="0"/>
        </a:spcAft>
        <a:buClr>
          <a:srgbClr val="DF4218"/>
        </a:buClr>
        <a:defRPr sz="2000">
          <a:solidFill>
            <a:srgbClr val="36424A"/>
          </a:solidFill>
          <a:latin typeface="+mn-lt"/>
          <a:ea typeface="+mn-ea"/>
          <a:cs typeface="+mn-cs"/>
        </a:defRPr>
      </a:lvl1pPr>
      <a:lvl2pPr marL="10858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287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16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m.murphy@mcmillan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im.murphy@mcmillan.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2952750"/>
            <a:ext cx="7924800" cy="2000250"/>
          </a:xfrm>
        </p:spPr>
        <p:txBody>
          <a:bodyPr/>
          <a:lstStyle/>
          <a:p>
            <a:pPr eaLnBrk="1" hangingPunct="1"/>
            <a:r>
              <a:rPr lang="en-US" altLang="en-US" smtClean="0"/>
              <a:t>Aboriginal Joint Ventures:  Top Ten Tips </a:t>
            </a:r>
            <a:br>
              <a:rPr lang="en-US" altLang="en-US" smtClean="0"/>
            </a:br>
            <a:r>
              <a:rPr lang="en-US" altLang="en-US" i="1" smtClean="0"/>
              <a:t>LSUC-OBA Aboriginal Economic Development Program:  Developing Aboriginal Cooperatives and Consortiums, June 20, 2012</a:t>
            </a:r>
            <a:endParaRPr lang="en-US" altLang="en-US" i="1" smtClean="0">
              <a:solidFill>
                <a:srgbClr val="C03E34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029200"/>
            <a:ext cx="7924800" cy="1219200"/>
          </a:xfrm>
        </p:spPr>
        <p:txBody>
          <a:bodyPr/>
          <a:lstStyle/>
          <a:p>
            <a:pPr eaLnBrk="1" hangingPunct="1"/>
            <a:r>
              <a:rPr lang="en-US" altLang="en-US" smtClean="0"/>
              <a:t>Timothy J. Murphy</a:t>
            </a:r>
          </a:p>
          <a:p>
            <a:pPr eaLnBrk="1" hangingPunct="1"/>
            <a:r>
              <a:rPr lang="en-US" altLang="en-US" smtClean="0"/>
              <a:t>Chief Marketing Partner</a:t>
            </a:r>
          </a:p>
          <a:p>
            <a:pPr eaLnBrk="1" hangingPunct="1"/>
            <a:r>
              <a:rPr lang="en-US" altLang="en-US" smtClean="0">
                <a:hlinkClick r:id="rId3"/>
              </a:rPr>
              <a:t>tim.murphy@mcmillan.ca</a:t>
            </a:r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A07CCE-9862-43A8-9467-D8679958A41C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2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 Ten Tips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467600" cy="3962400"/>
          </a:xfrm>
        </p:spPr>
        <p:txBody>
          <a:bodyPr/>
          <a:lstStyle/>
          <a:p>
            <a:pPr marL="533400" indent="-533400" eaLnBrk="1" hangingPunct="1">
              <a:buFont typeface="Arial" panose="020B0604020202020204" pitchFamily="34" charset="0"/>
              <a:buAutoNum type="arabicPeriod"/>
            </a:pPr>
            <a:r>
              <a:rPr lang="en-US" altLang="en-US" sz="2200" smtClean="0"/>
              <a:t>Understand the Legal Underpinning:</a:t>
            </a:r>
          </a:p>
          <a:p>
            <a:pPr marL="933450" lvl="1" indent="-533400" eaLnBrk="1" hangingPunct="1">
              <a:buFontTx/>
              <a:buAutoNum type="arabicParenR"/>
            </a:pPr>
            <a:r>
              <a:rPr lang="en-US" altLang="en-US" sz="1800" smtClean="0"/>
              <a:t>Capacity – “persons” and “unincorporated associations” (Man. vs. Alta.)</a:t>
            </a:r>
          </a:p>
          <a:p>
            <a:pPr marL="933450" lvl="1" indent="-533400" eaLnBrk="1" hangingPunct="1">
              <a:buFontTx/>
              <a:buAutoNum type="arabicParenR"/>
            </a:pPr>
            <a:r>
              <a:rPr lang="en-US" altLang="en-US" sz="1800" smtClean="0"/>
              <a:t>Creating binding contracts</a:t>
            </a:r>
          </a:p>
          <a:p>
            <a:pPr marL="1333500" lvl="2" indent="-533400" eaLnBrk="1" hangingPunct="1">
              <a:buFontTx/>
              <a:buAutoNum type="arabicParenR"/>
            </a:pPr>
            <a:r>
              <a:rPr lang="en-US" altLang="en-US" sz="1400" smtClean="0"/>
              <a:t>Band Council resolutions</a:t>
            </a:r>
          </a:p>
          <a:p>
            <a:pPr marL="1333500" lvl="2" indent="-533400" eaLnBrk="1" hangingPunct="1">
              <a:buFontTx/>
              <a:buAutoNum type="arabicParenR"/>
            </a:pPr>
            <a:r>
              <a:rPr lang="en-US" altLang="en-US" sz="1400" smtClean="0"/>
              <a:t>No “indoor management” rule</a:t>
            </a:r>
          </a:p>
          <a:p>
            <a:pPr marL="933450" lvl="1" indent="-533400" eaLnBrk="1" hangingPunct="1">
              <a:buFontTx/>
              <a:buAutoNum type="arabicParenR"/>
            </a:pPr>
            <a:r>
              <a:rPr lang="en-US" altLang="en-US" sz="1800" smtClean="0"/>
              <a:t>Doing business on reserves</a:t>
            </a:r>
          </a:p>
          <a:p>
            <a:pPr marL="1333500" lvl="2" indent="-533400" eaLnBrk="1" hangingPunct="1">
              <a:buFontTx/>
              <a:buAutoNum type="arabicParenR"/>
            </a:pPr>
            <a:r>
              <a:rPr lang="en-US" altLang="en-US" sz="1400" smtClean="0"/>
              <a:t>An agreement which permits a non-band member to use or occupy a reserve is void unless a Ministerial permit is issued.  </a:t>
            </a:r>
          </a:p>
          <a:p>
            <a:pPr marL="933450" lvl="1" indent="-533400" eaLnBrk="1" hangingPunct="1">
              <a:buFontTx/>
              <a:buAutoNum type="arabicParenR"/>
            </a:pPr>
            <a:r>
              <a:rPr lang="en-US" altLang="en-US" sz="1800" smtClean="0"/>
              <a:t>Enforcement of Remedies</a:t>
            </a:r>
          </a:p>
          <a:p>
            <a:pPr marL="1333500" lvl="2" indent="-533400" eaLnBrk="1" hangingPunct="1">
              <a:buFontTx/>
              <a:buAutoNum type="arabicParenR"/>
            </a:pPr>
            <a:r>
              <a:rPr lang="en-US" altLang="en-US" sz="1400" smtClean="0"/>
              <a:t>Cannot charge, attach, seize etc assets “on a reserve”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 Ten Tips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038600"/>
          </a:xfrm>
        </p:spPr>
        <p:txBody>
          <a:bodyPr/>
          <a:lstStyle/>
          <a:p>
            <a:pPr marL="533400" indent="-533400" eaLnBrk="1" hangingPunct="1">
              <a:buFont typeface="Arial" charset="0"/>
              <a:buAutoNum type="arabicPeriod" startAt="2"/>
              <a:defRPr/>
            </a:pPr>
            <a:r>
              <a:rPr lang="en-US" sz="2200" dirty="0" smtClean="0"/>
              <a:t>Economic Development is Stage 3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Capacity Building and Planning come first</a:t>
            </a:r>
          </a:p>
          <a:p>
            <a:pPr marL="533400" indent="-533400" eaLnBrk="1" hangingPunct="1">
              <a:buFont typeface="Arial" charset="0"/>
              <a:buAutoNum type="arabicPeriod" startAt="2"/>
              <a:defRPr/>
            </a:pPr>
            <a:r>
              <a:rPr lang="en-US" sz="2200" dirty="0" smtClean="0"/>
              <a:t>Process Matters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Leave time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Negotiations style – consultative vs. adversarial/relational</a:t>
            </a:r>
          </a:p>
          <a:p>
            <a:pPr marL="533400" indent="-533400" eaLnBrk="1" hangingPunct="1">
              <a:buFont typeface="Arial" charset="0"/>
              <a:buAutoNum type="arabicPeriod" startAt="2"/>
              <a:defRPr/>
            </a:pPr>
            <a:r>
              <a:rPr lang="en-US" sz="2200" dirty="0" smtClean="0"/>
              <a:t>Aboriginal Values Need to be Respected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Kinds of Projects: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Socially responsible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Environmentally sustainable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Economically viable </a:t>
            </a:r>
          </a:p>
          <a:p>
            <a:pPr>
              <a:buFont typeface="Arial" charset="0"/>
              <a:buChar char="–"/>
              <a:defRPr/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2EA29D-84BA-4FC2-8243-6F8FB73F364B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3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 Ten Tips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038600"/>
          </a:xfrm>
        </p:spPr>
        <p:txBody>
          <a:bodyPr/>
          <a:lstStyle/>
          <a:p>
            <a:pPr marL="533400" indent="-533400" eaLnBrk="1" hangingPunct="1">
              <a:buFont typeface="Arial" charset="0"/>
              <a:buAutoNum type="arabicPeriod" startAt="5"/>
              <a:defRPr/>
            </a:pPr>
            <a:r>
              <a:rPr lang="en-US" sz="2200" dirty="0" smtClean="0"/>
              <a:t>Long Term Considerations Matter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Seven Generation Principle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Remediation obligations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Historical grievances </a:t>
            </a:r>
          </a:p>
          <a:p>
            <a:pPr marL="533400" indent="-533400" eaLnBrk="1" hangingPunct="1">
              <a:buFont typeface="Arial" charset="0"/>
              <a:buAutoNum type="arabicPeriod" startAt="5"/>
              <a:defRPr/>
            </a:pPr>
            <a:r>
              <a:rPr lang="en-US" sz="2200" dirty="0" smtClean="0"/>
              <a:t>The First Nation as Government and as Business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Trying to keep them separate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Government authority on reserve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err="1" smtClean="0"/>
              <a:t>Paramountcy</a:t>
            </a:r>
            <a:endParaRPr lang="en-US" sz="1400" dirty="0" smtClean="0"/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Contracting 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2200" dirty="0" smtClean="0"/>
              <a:t>Keep an eye on politics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2200" dirty="0" smtClean="0"/>
              <a:t>Referendum or Council Approval?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CBD569-2301-40C3-AE02-C6C1D9C73E0A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4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 Ten Tips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3962400"/>
          </a:xfrm>
        </p:spPr>
        <p:txBody>
          <a:bodyPr/>
          <a:lstStyle/>
          <a:p>
            <a:pPr marL="533400" indent="-533400" eaLnBrk="1" hangingPunct="1">
              <a:buFont typeface="Arial" charset="0"/>
              <a:buAutoNum type="arabicPeriod" startAt="7"/>
              <a:defRPr/>
            </a:pPr>
            <a:r>
              <a:rPr lang="en-US" sz="2200" dirty="0" smtClean="0"/>
              <a:t>True Partnership for Success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Sharing: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Authority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Investment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Responsibility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Engagement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Information</a:t>
            </a:r>
          </a:p>
          <a:p>
            <a:pPr marL="1333500" lvl="2" indent="-533400" eaLnBrk="1" hangingPunct="1">
              <a:buFontTx/>
              <a:buAutoNum type="arabicPeriod"/>
              <a:defRPr/>
            </a:pPr>
            <a:r>
              <a:rPr lang="en-US" sz="1400" dirty="0" smtClean="0"/>
              <a:t>Problems (Role of Council, Chief, Elders in the Community) </a:t>
            </a:r>
          </a:p>
          <a:p>
            <a:pPr marL="533400" indent="-533400" eaLnBrk="1" hangingPunct="1">
              <a:buFont typeface="Arial" charset="0"/>
              <a:buAutoNum type="arabicPeriod" startAt="7"/>
              <a:defRPr/>
            </a:pPr>
            <a:r>
              <a:rPr lang="en-US" sz="2200" dirty="0" smtClean="0"/>
              <a:t>Understand the Resources Available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Federal and Provincial capacity, funding, cost sharing, loan programs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Lending programs (Banks)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Participation Agreements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B05CB9-8685-46F6-8427-EF0F55765F45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5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 Ten Tips Cont’d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Arial" panose="020B0604020202020204" pitchFamily="34" charset="0"/>
              <a:buAutoNum type="arabicPeriod" startAt="9"/>
            </a:pPr>
            <a:r>
              <a:rPr lang="en-US" altLang="en-US" sz="2200" smtClean="0"/>
              <a:t>Contracting with Aboriginal Businesses</a:t>
            </a:r>
          </a:p>
          <a:p>
            <a:pPr marL="933450" lvl="1" indent="-533400" eaLnBrk="1" hangingPunct="1">
              <a:buFontTx/>
              <a:buAutoNum type="arabicPeriod"/>
            </a:pPr>
            <a:r>
              <a:rPr lang="en-US" altLang="en-US" sz="1800" smtClean="0"/>
              <a:t>Know what works – from unbundling large contracts to a First Nation GC;</a:t>
            </a:r>
          </a:p>
          <a:p>
            <a:pPr marL="933450" lvl="1" indent="-533400" eaLnBrk="1" hangingPunct="1">
              <a:buFontTx/>
              <a:buAutoNum type="arabicPeriod"/>
            </a:pPr>
            <a:r>
              <a:rPr lang="en-US" altLang="en-US" sz="1800" smtClean="0"/>
              <a:t>Fairness in contracting (information flow)</a:t>
            </a:r>
          </a:p>
          <a:p>
            <a:pPr marL="933450" lvl="1" indent="-533400" eaLnBrk="1" hangingPunct="1">
              <a:buFontTx/>
              <a:buAutoNum type="arabicPeriod"/>
            </a:pPr>
            <a:r>
              <a:rPr lang="en-US" altLang="en-US" sz="1800" smtClean="0"/>
              <a:t>Union halls</a:t>
            </a:r>
          </a:p>
          <a:p>
            <a:pPr marL="933450" lvl="1" indent="-533400" eaLnBrk="1" hangingPunct="1">
              <a:buFontTx/>
              <a:buAutoNum type="arabicPeriod"/>
            </a:pPr>
            <a:r>
              <a:rPr lang="en-US" altLang="en-US" sz="1800" smtClean="0"/>
              <a:t>Bonding/security (project finance)</a:t>
            </a:r>
          </a:p>
          <a:p>
            <a:pPr marL="933450" lvl="1" indent="-533400" eaLnBrk="1" hangingPunct="1">
              <a:buFontTx/>
              <a:buAutoNum type="arabicPeriod"/>
            </a:pPr>
            <a:r>
              <a:rPr lang="en-US" altLang="en-US" sz="1800" smtClean="0"/>
              <a:t>Domestic content requirements in FIT Contracts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C24952-C35D-46EA-9FC7-A70192BE13FA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6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Top Ten Tips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Arial" charset="0"/>
              <a:buAutoNum type="arabicPeriod" startAt="10"/>
              <a:defRPr/>
            </a:pPr>
            <a:r>
              <a:rPr lang="en-US" sz="2200" dirty="0" smtClean="0"/>
              <a:t>Aboriginal Values (Part 2)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Relationships matter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Respect for Elders and community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Collective vs. individual rights and approach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Process vs. time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Sustainability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Short term benefits and long term improvement (distributions and jobs now and training and capacity later)</a:t>
            </a:r>
          </a:p>
          <a:p>
            <a:pPr marL="933450" lvl="1" indent="-533400" eaLnBrk="1" hangingPunct="1">
              <a:buFontTx/>
              <a:buAutoNum type="arabicPeriod"/>
              <a:defRPr/>
            </a:pPr>
            <a:r>
              <a:rPr lang="en-US" sz="1800" dirty="0" smtClean="0"/>
              <a:t>Respect for jurisdiction 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69312C-4107-44B3-95E9-DA88EB38FFFB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7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6C11AC-4381-4E11-8536-20041B8F5CB1}" type="slidenum">
              <a:rPr lang="en-US" altLang="en-US" sz="1000">
                <a:solidFill>
                  <a:srgbClr val="36424A"/>
                </a:solidFill>
              </a:rPr>
              <a:pPr eaLnBrk="1" hangingPunct="1"/>
              <a:t>8</a:t>
            </a:fld>
            <a:endParaRPr lang="en-US" altLang="en-US" sz="1000">
              <a:solidFill>
                <a:srgbClr val="36424A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000" smtClean="0">
              <a:solidFill>
                <a:srgbClr val="36424A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McMillan LLP</a:t>
            </a:r>
            <a:endParaRPr lang="en-US" altLang="en-US" smtClean="0">
              <a:solidFill>
                <a:srgbClr val="C03E34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Timothy J. Murphy </a:t>
            </a:r>
          </a:p>
          <a:p>
            <a:pPr eaLnBrk="1" hangingPunct="1"/>
            <a:r>
              <a:rPr lang="en-US" altLang="en-US" smtClean="0">
                <a:hlinkClick r:id="rId3"/>
              </a:rPr>
              <a:t>tim.murphy@mcmillan.ca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048000" y="228600"/>
            <a:ext cx="563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42484E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 i="1">
                <a:solidFill>
                  <a:srgbClr val="000099"/>
                </a:solidFill>
              </a:rPr>
              <a:t>	</a:t>
            </a:r>
            <a:endParaRPr lang="en-US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m PPT Template">
  <a:themeElements>
    <a:clrScheme name="McMillan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Milla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2484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2484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cMillan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Millan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Millan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Millan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Millan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Millan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Millan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rgbClr val="42484E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2484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42484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PPT Template</Template>
  <TotalTime>0</TotalTime>
  <Words>362</Words>
  <Application>Microsoft Office PowerPoint</Application>
  <PresentationFormat>On-screen Show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Firm PPT Template</vt:lpstr>
      <vt:lpstr>Custom Design</vt:lpstr>
      <vt:lpstr>1_Custom Design</vt:lpstr>
      <vt:lpstr>Aboriginal Joint Ventures:  Top Ten Tips  LSUC-OBA Aboriginal Economic Development Program:  Developing Aboriginal Cooperatives and Consortiums, June 20, 2012</vt:lpstr>
      <vt:lpstr>Top Ten Tips</vt:lpstr>
      <vt:lpstr>Top Ten Tips – Cont’d</vt:lpstr>
      <vt:lpstr>Top Ten Tips Cont’d</vt:lpstr>
      <vt:lpstr>Top Ten Tips – Cont’d</vt:lpstr>
      <vt:lpstr>Top Ten Tips Cont’d</vt:lpstr>
      <vt:lpstr>Top Ten Tips (Cont’d)</vt:lpstr>
      <vt:lpstr>McMillan LLP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2012-06-22T14:55:04Z</dcterms:created>
  <dcterms:modified xsi:type="dcterms:W3CDTF">2020-11-16T16:36:22Z</dcterms:modified>
</cp:coreProperties>
</file>